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23B6"/>
    <a:srgbClr val="2A982C"/>
    <a:srgbClr val="35B838"/>
    <a:srgbClr val="242BD7"/>
    <a:srgbClr val="D707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115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5BC93E-77A3-4AD4-8114-E264552FD9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09547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56A991B-BCCD-4A84-80AB-6750F5116ADA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1888C72-DB85-4F89-8BD1-5E453BAAA8EF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CB4EA1E-9D18-4828-A547-4313858317FE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mi-NZ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619E9C-984A-4473-9439-DEE0A1A030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89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D72D6D-5E8E-461C-9853-4B21D8CD1C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887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05C0C6-BB5B-42C7-9E3E-E1B58EF997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03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37E87-9C84-4330-AC32-CC5AE0F322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806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1AABB7-183B-4E0D-9346-0476447E8F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495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4A7EA4-33FB-48D3-A871-B53520D3CF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445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FEE838-E2CA-419C-8549-7B5A865149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5545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E9608-5969-4654-8667-32DA31F142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790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4B029-581A-424C-8E39-2BE9967004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860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374BA9-073C-4209-BFC3-C48466BDFC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050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5FC114-BBA6-4BB9-89FE-1DA53E744B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443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/>
            </a:gs>
            <a:gs pos="100000">
              <a:srgbClr val="FFFFFF"/>
            </a:gs>
          </a:gsLst>
          <a:lin ang="5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4452BC0-E208-427D-82F8-AF830FD0C5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533400"/>
            <a:ext cx="6781800" cy="9906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English to Latin Exercises</a:t>
            </a:r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676400"/>
            <a:ext cx="6934200" cy="16764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Before you translate an English sentence into Latin, it’s important to analyze the English words.</a:t>
            </a:r>
            <a:endParaRPr lang="en-US" altLang="en-US" smtClean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371600" y="3429000"/>
            <a:ext cx="6019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2800"/>
              <a:t>Then you can decide what form is needed in the Latin sentence</a:t>
            </a:r>
            <a:r>
              <a:rPr lang="en-US" altLang="en-US" sz="2400"/>
              <a:t>.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61880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2800"/>
              <a:t>Try to write your sentences in typical Latin word order.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2" grpId="0"/>
      <p:bldP spid="20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990600" y="23622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800"/>
              <a:t>They are building temples.</a:t>
            </a:r>
            <a:endParaRPr lang="en-US" altLang="en-US" sz="2400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133600" y="1905000"/>
            <a:ext cx="777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400" i="1">
                <a:solidFill>
                  <a:schemeClr val="bg2"/>
                </a:solidFill>
              </a:rPr>
              <a:t>verb</a:t>
            </a:r>
            <a:endParaRPr lang="en-US" altLang="en-US" sz="240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733800" y="1905000"/>
            <a:ext cx="1827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400" i="1">
                <a:solidFill>
                  <a:schemeClr val="bg2"/>
                </a:solidFill>
              </a:rPr>
              <a:t>direct object</a:t>
            </a:r>
            <a:endParaRPr lang="en-US" altLang="en-US" sz="2400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133600" y="1524000"/>
            <a:ext cx="890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D70705"/>
                </a:solidFill>
              </a:rPr>
              <a:t>3rd pl.</a:t>
            </a:r>
            <a:endParaRPr lang="en-US" altLang="en-US" sz="2400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3962400" y="1524000"/>
            <a:ext cx="1300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242BD7"/>
                </a:solidFill>
              </a:rPr>
              <a:t>Acc. pl. n.</a:t>
            </a:r>
            <a:endParaRPr lang="en-US" altLang="en-US" sz="2400"/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1828800" y="3581400"/>
            <a:ext cx="1616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800">
                <a:solidFill>
                  <a:srgbClr val="242BD7"/>
                </a:solidFill>
              </a:rPr>
              <a:t>Templa</a:t>
            </a:r>
            <a:endParaRPr lang="en-US" altLang="en-US" sz="2800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3505200" y="3581400"/>
            <a:ext cx="1804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800">
                <a:solidFill>
                  <a:srgbClr val="D70705"/>
                </a:solidFill>
              </a:rPr>
              <a:t>aedificant</a:t>
            </a:r>
            <a:r>
              <a:rPr lang="en-US" altLang="en-US" sz="2800"/>
              <a:t>.</a:t>
            </a:r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1447800" y="1905000"/>
            <a:ext cx="685800" cy="53340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3" grpId="0"/>
      <p:bldP spid="4104" grpId="0"/>
      <p:bldP spid="4106" grpId="0"/>
      <p:bldP spid="4107" grpId="0"/>
      <p:bldP spid="4109" grpId="0"/>
      <p:bldP spid="41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90600" y="533400"/>
            <a:ext cx="699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400"/>
              <a:t>Try this sentence, then click to check your answer.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762000" y="2209800"/>
            <a:ext cx="754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800"/>
              <a:t>The girl and boy    hesitate   to tell      a story</a:t>
            </a:r>
            <a:endParaRPr lang="en-US" altLang="en-US" sz="240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38200" y="1752600"/>
            <a:ext cx="289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rgbClr val="D70705"/>
                </a:solidFill>
              </a:rPr>
              <a:t>subject    </a:t>
            </a:r>
            <a:r>
              <a:rPr lang="en-US" altLang="en-US" i="1">
                <a:solidFill>
                  <a:srgbClr val="D70705"/>
                </a:solidFill>
              </a:rPr>
              <a:t>&amp;</a:t>
            </a:r>
            <a:r>
              <a:rPr lang="en-US" altLang="en-US" sz="2400" i="1">
                <a:solidFill>
                  <a:srgbClr val="D70705"/>
                </a:solidFill>
              </a:rPr>
              <a:t>   subject</a:t>
            </a:r>
            <a:endParaRPr lang="en-US" altLang="en-US" sz="240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886200" y="17526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400" i="1">
                <a:solidFill>
                  <a:srgbClr val="D70705"/>
                </a:solidFill>
              </a:rPr>
              <a:t>verb</a:t>
            </a:r>
            <a:endParaRPr lang="en-US" altLang="en-US" sz="2400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724400" y="17526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400" i="1">
                <a:solidFill>
                  <a:srgbClr val="D70705"/>
                </a:solidFill>
              </a:rPr>
              <a:t>+  infinitive</a:t>
            </a:r>
            <a:endParaRPr lang="en-US" altLang="en-US" sz="2400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6400800" y="1752600"/>
            <a:ext cx="1827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400" i="1">
                <a:solidFill>
                  <a:srgbClr val="D70705"/>
                </a:solidFill>
              </a:rPr>
              <a:t>direct object</a:t>
            </a:r>
            <a:endParaRPr lang="en-US" altLang="en-US" sz="2400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143000" y="1295400"/>
            <a:ext cx="1412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242BD7"/>
                </a:solidFill>
              </a:rPr>
              <a:t>2 Nom. sg.</a:t>
            </a:r>
            <a:endParaRPr lang="en-US" altLang="en-US" sz="2400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886200" y="1295400"/>
            <a:ext cx="890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/>
              <a:t>3rd pl.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6629400" y="1295400"/>
            <a:ext cx="1087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B923B6"/>
                </a:solidFill>
              </a:rPr>
              <a:t>Acc. sg.</a:t>
            </a:r>
            <a:endParaRPr lang="en-US" altLang="en-US"/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1524000" y="3810000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400">
                <a:solidFill>
                  <a:srgbClr val="242BD7"/>
                </a:solidFill>
              </a:rPr>
              <a:t>Puella et puer</a:t>
            </a:r>
            <a:endParaRPr lang="en-US" altLang="en-US" sz="2400"/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3581400" y="38100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400">
                <a:solidFill>
                  <a:srgbClr val="B923B6"/>
                </a:solidFill>
              </a:rPr>
              <a:t>fābulam</a:t>
            </a:r>
            <a:endParaRPr lang="en-US" altLang="en-US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4876800" y="3810000"/>
            <a:ext cx="116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400">
                <a:solidFill>
                  <a:schemeClr val="bg2"/>
                </a:solidFill>
              </a:rPr>
              <a:t>nārrāre</a:t>
            </a:r>
            <a:endParaRPr lang="en-US" altLang="en-US"/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019800" y="3810000"/>
            <a:ext cx="1354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400"/>
              <a:t>dubitant.</a:t>
            </a:r>
            <a:endParaRPr lang="en-US" altLang="en-US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5410200" y="1295400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2"/>
                </a:solidFill>
              </a:rPr>
              <a:t>Inf.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1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3" grpId="0"/>
      <p:bldP spid="9225" grpId="0"/>
      <p:bldP spid="9227" grpId="0"/>
      <p:bldP spid="9228" grpId="0"/>
      <p:bldP spid="9229" grpId="0"/>
      <p:bldP spid="9232" grpId="0"/>
      <p:bldP spid="9234" grpId="0"/>
      <p:bldP spid="9235" grpId="0"/>
      <p:bldP spid="9236" grpId="0"/>
      <p:bldP spid="9237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117</Words>
  <Application>Microsoft Office PowerPoint</Application>
  <PresentationFormat>On-screen Show (4:3)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ＭＳ Ｐゴシック</vt:lpstr>
      <vt:lpstr>Blank Presentation</vt:lpstr>
      <vt:lpstr>English to Latin Exercises</vt:lpstr>
      <vt:lpstr>PowerPoint Presentation</vt:lpstr>
      <vt:lpstr>PowerPoint Presentation</vt:lpstr>
    </vt:vector>
  </TitlesOfParts>
  <Company>Susan Shelmerdine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to Latin Exercises</dc:title>
  <dc:creator>Susan Shelmerdine</dc:creator>
  <cp:lastModifiedBy>Katelyn Croteau</cp:lastModifiedBy>
  <cp:revision>12</cp:revision>
  <dcterms:created xsi:type="dcterms:W3CDTF">2013-02-24T23:08:01Z</dcterms:created>
  <dcterms:modified xsi:type="dcterms:W3CDTF">2014-09-12T18:21:42Z</dcterms:modified>
</cp:coreProperties>
</file>